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70" r:id="rId3"/>
    <p:sldId id="265" r:id="rId4"/>
    <p:sldId id="258" r:id="rId5"/>
    <p:sldId id="259" r:id="rId6"/>
    <p:sldId id="277" r:id="rId7"/>
    <p:sldId id="278" r:id="rId8"/>
    <p:sldId id="260" r:id="rId9"/>
    <p:sldId id="266" r:id="rId10"/>
    <p:sldId id="261" r:id="rId11"/>
    <p:sldId id="262" r:id="rId12"/>
    <p:sldId id="263" r:id="rId13"/>
    <p:sldId id="276" r:id="rId14"/>
    <p:sldId id="264" r:id="rId15"/>
    <p:sldId id="267" r:id="rId16"/>
    <p:sldId id="268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91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31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46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28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72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577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012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04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695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01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684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16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45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17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View of earth from space">
            <a:extLst>
              <a:ext uri="{FF2B5EF4-FFF2-40B4-BE49-F238E27FC236}">
                <a16:creationId xmlns:a16="http://schemas.microsoft.com/office/drawing/2014/main" id="{B5CB0661-DC11-C8FC-E0D5-8CAAF4A65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" r="132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Rectangle 5">
            <a:extLst>
              <a:ext uri="{FF2B5EF4-FFF2-40B4-BE49-F238E27FC236}">
                <a16:creationId xmlns:a16="http://schemas.microsoft.com/office/drawing/2014/main" id="{FBE11A49-02A1-4D4C-9A49-CDF496B10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5D749-3B15-A196-0B66-97F8254AF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8561" y="1066800"/>
            <a:ext cx="3931320" cy="2267193"/>
          </a:xfrm>
        </p:spPr>
        <p:txBody>
          <a:bodyPr>
            <a:normAutofit/>
          </a:bodyPr>
          <a:lstStyle/>
          <a:p>
            <a:r>
              <a:rPr lang="en-US" dirty="0"/>
              <a:t>Men vs. Women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1BCC96-9150-A10B-ED7F-6DFAE598C5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8561" y="4327781"/>
            <a:ext cx="3931321" cy="1033669"/>
          </a:xfrm>
        </p:spPr>
        <p:txBody>
          <a:bodyPr>
            <a:normAutofit/>
          </a:bodyPr>
          <a:lstStyle/>
          <a:p>
            <a:r>
              <a:rPr lang="en-US" dirty="0">
                <a:cs typeface="Aparajita" panose="020B0502040204020203" pitchFamily="18" charset="0"/>
              </a:rPr>
              <a:t>Who rules the sky (and beyond) when it comes to NASA hiring rates?</a:t>
            </a:r>
          </a:p>
        </p:txBody>
      </p:sp>
      <p:grpSp>
        <p:nvGrpSpPr>
          <p:cNvPr id="41" name="Group 21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3871114"/>
            <a:ext cx="867485" cy="115439"/>
            <a:chOff x="8910933" y="1861308"/>
            <a:chExt cx="867485" cy="11543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CB494B3-2652-95D7-7AE1-3747182096BD}"/>
              </a:ext>
            </a:extLst>
          </p:cNvPr>
          <p:cNvSpPr txBox="1"/>
          <p:nvPr/>
        </p:nvSpPr>
        <p:spPr>
          <a:xfrm>
            <a:off x="6607918" y="6098645"/>
            <a:ext cx="5500541" cy="646331"/>
          </a:xfrm>
          <a:prstGeom prst="rect">
            <a:avLst/>
          </a:prstGeom>
          <a:gradFill>
            <a:gsLst>
              <a:gs pos="31000">
                <a:schemeClr val="accent4">
                  <a:lumMod val="7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Kaity Tainer, Cynthia Cardenas, </a:t>
            </a:r>
            <a:r>
              <a:rPr lang="en-US" dirty="0" err="1">
                <a:solidFill>
                  <a:schemeClr val="bg1"/>
                </a:solidFill>
              </a:rPr>
              <a:t>Elesha</a:t>
            </a:r>
            <a:r>
              <a:rPr lang="en-US" dirty="0">
                <a:solidFill>
                  <a:schemeClr val="bg1"/>
                </a:solidFill>
              </a:rPr>
              <a:t> Hunter, Kendra Sawyer, Rachael Reich, Stacey Gonzalez</a:t>
            </a:r>
          </a:p>
        </p:txBody>
      </p:sp>
    </p:spTree>
    <p:extLst>
      <p:ext uri="{BB962C8B-B14F-4D97-AF65-F5344CB8AC3E}">
        <p14:creationId xmlns:p14="http://schemas.microsoft.com/office/powerpoint/2010/main" val="292558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7CDBC-BDFD-1714-0FE6-B042F3334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Exploratory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339B1-D86B-5FD8-6FC3-E257E4A526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accent1">
              <a:alpha val="35000"/>
            </a:schemeClr>
          </a:solidFill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B1D616-5106-63B8-261E-A25B43A793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057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8A53A-A3FB-80E9-11EB-2986020F1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Correlations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1211E-0C05-4BB3-7B9A-68C464A14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82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C06F-E978-F4CF-C89D-38826F441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985800-8533-D986-6766-4675903B5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74014" y="151788"/>
            <a:ext cx="8243971" cy="3382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36061E-5A5A-D285-BFA4-1627CD42F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014" y="3533930"/>
            <a:ext cx="8243971" cy="31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400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48065-551F-EEFD-9ED5-40FB4D14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DDF459-671C-9124-43D9-B1ED4169D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32"/>
          <a:stretch/>
        </p:blipFill>
        <p:spPr>
          <a:xfrm>
            <a:off x="538737" y="1067640"/>
            <a:ext cx="11258963" cy="472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79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E5CA-52CE-8D29-DF6F-59B99A316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506A7-C3F5-FC5F-40D9-62E5418CF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41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F687B-6EAE-C216-11A0-59F03858C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Statistical Significance?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6B60F-B38B-0E12-0037-8D1D17AA7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221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CF40-2389-AF66-C3DF-670449179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Summary/Regroup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9DA3E-595F-D9F7-F487-C328DB63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225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0393C-0CCA-F939-EFD7-9BBB430A9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(Next analysis questions based on what we found)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6F281-679F-08BB-AAE1-CD46D54339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C3810A-80DF-1C00-0E51-121A178AE6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1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2CB01-B24B-CEC8-5CFB-2E087CBDE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(Additional wrangling that was required)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E9037-ED97-00B5-AFAA-1A114D6A5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075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D17E5-0CCF-2D4E-BD49-F1B953CB8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(Visual representation for additional queries)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00AE9-FB92-8D3E-3E59-7BBEB336A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424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669D0-1F6D-8CEF-47A0-A3F042B75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347" y="6171181"/>
            <a:ext cx="10134600" cy="1288489"/>
          </a:xfrm>
        </p:spPr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86EE7A-FF34-B4A9-DD5C-B878866D62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75446" y="418904"/>
            <a:ext cx="1430068" cy="26182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C12E93-5DA5-4D37-13D9-69AEA308F640}"/>
              </a:ext>
            </a:extLst>
          </p:cNvPr>
          <p:cNvSpPr txBox="1"/>
          <p:nvPr/>
        </p:nvSpPr>
        <p:spPr>
          <a:xfrm>
            <a:off x="2354649" y="804691"/>
            <a:ext cx="2386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Cynthia Cardenas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BA in Elementary Education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16A543-E9D0-BB0E-DE6C-2895C3260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7490" y="453896"/>
            <a:ext cx="1357778" cy="2233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07BC9D-666D-9FFD-EAB7-F656CDE64598}"/>
              </a:ext>
            </a:extLst>
          </p:cNvPr>
          <p:cNvSpPr txBox="1"/>
          <p:nvPr/>
        </p:nvSpPr>
        <p:spPr>
          <a:xfrm>
            <a:off x="6326425" y="873796"/>
            <a:ext cx="1866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Rachael Reich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BA Mechanical Engineering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08475F-FAE9-EB5D-854F-27B783BEDE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4296" y="315925"/>
            <a:ext cx="1430068" cy="28116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5B4DA9-3A6F-D8FF-DC82-45824B4D50AA}"/>
              </a:ext>
            </a:extLst>
          </p:cNvPr>
          <p:cNvSpPr txBox="1"/>
          <p:nvPr/>
        </p:nvSpPr>
        <p:spPr>
          <a:xfrm>
            <a:off x="9291881" y="804691"/>
            <a:ext cx="2650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Elesha</a:t>
            </a:r>
            <a:r>
              <a:rPr lang="en-US" dirty="0">
                <a:solidFill>
                  <a:schemeClr val="bg1"/>
                </a:solidFill>
              </a:rPr>
              <a:t> Hunter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C0BBC5-126E-9AA1-17DE-779BB93DE6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4818" y="3556494"/>
            <a:ext cx="1822688" cy="2430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F5B419-DBDC-5516-B570-CCF5B8FEC19B}"/>
              </a:ext>
            </a:extLst>
          </p:cNvPr>
          <p:cNvSpPr txBox="1"/>
          <p:nvPr/>
        </p:nvSpPr>
        <p:spPr>
          <a:xfrm>
            <a:off x="2605514" y="4359769"/>
            <a:ext cx="19803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Kendra Sawyer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BS Music Education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D2A30D6-5C75-5A0A-5611-A6EA063565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8202" y="3519941"/>
            <a:ext cx="2138853" cy="21388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9C11731-BAAE-C20E-58B1-0B086740BC7E}"/>
              </a:ext>
            </a:extLst>
          </p:cNvPr>
          <p:cNvSpPr txBox="1"/>
          <p:nvPr/>
        </p:nvSpPr>
        <p:spPr>
          <a:xfrm>
            <a:off x="6478974" y="3522410"/>
            <a:ext cx="21388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Stacey Gonzalez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BA Political Science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BS Sociology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MS Psychology MPH Public Health and Epidemiology </a:t>
            </a:r>
            <a:r>
              <a:rPr lang="en-US" dirty="0" err="1">
                <a:solidFill>
                  <a:schemeClr val="bg1"/>
                </a:solidFill>
              </a:rPr>
              <a:t>Phd</a:t>
            </a:r>
            <a:r>
              <a:rPr lang="en-US" dirty="0">
                <a:solidFill>
                  <a:schemeClr val="bg1"/>
                </a:solidFill>
              </a:rPr>
              <a:t> International Psychology</a:t>
            </a:r>
          </a:p>
        </p:txBody>
      </p:sp>
      <p:pic>
        <p:nvPicPr>
          <p:cNvPr id="15" name="Picture 14" descr="A picture containing person, wall, indoor&#10;&#10;Description automatically generated">
            <a:extLst>
              <a:ext uri="{FF2B5EF4-FFF2-40B4-BE49-F238E27FC236}">
                <a16:creationId xmlns:a16="http://schemas.microsoft.com/office/drawing/2014/main" id="{B7505F09-D1A0-C4F7-BE8B-5ACBAE320F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954" y="3616349"/>
            <a:ext cx="1505997" cy="22686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7C2DAFC-8FA1-1110-CB54-53FE854FDB2E}"/>
              </a:ext>
            </a:extLst>
          </p:cNvPr>
          <p:cNvSpPr txBox="1"/>
          <p:nvPr/>
        </p:nvSpPr>
        <p:spPr>
          <a:xfrm>
            <a:off x="10271858" y="4214907"/>
            <a:ext cx="12909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Kaity Tainer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BA Psychology</a:t>
            </a:r>
          </a:p>
        </p:txBody>
      </p:sp>
    </p:spTree>
    <p:extLst>
      <p:ext uri="{BB962C8B-B14F-4D97-AF65-F5344CB8AC3E}">
        <p14:creationId xmlns:p14="http://schemas.microsoft.com/office/powerpoint/2010/main" val="1935244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FA9F6-DC5F-BBB3-EACC-832323D4F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B4124-3471-DD01-C699-CBECB0EB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9110" y="2161903"/>
            <a:ext cx="6704189" cy="396934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How do your findings impact the world at large?</a:t>
            </a:r>
          </a:p>
          <a:p>
            <a:r>
              <a:rPr lang="en-US" dirty="0"/>
              <a:t>	Our findings impact the world at large because it paints a picture of what an astronaut looks like and makes it an achievable goal not just for men. </a:t>
            </a:r>
          </a:p>
          <a:p>
            <a:r>
              <a:rPr lang="en-US" dirty="0"/>
              <a:t>What's important about this work?</a:t>
            </a:r>
          </a:p>
          <a:p>
            <a:r>
              <a:rPr lang="en-US" dirty="0"/>
              <a:t>	This work is important because it shows that this field is not just for men but anyone with in interest in space and that there is room for everyone.</a:t>
            </a:r>
          </a:p>
          <a:p>
            <a:r>
              <a:rPr lang="en-US" dirty="0"/>
              <a:t>Big picture information</a:t>
            </a:r>
          </a:p>
          <a:p>
            <a:r>
              <a:rPr lang="en-US" dirty="0"/>
              <a:t>	Astronauts are becoming more and more diverse. </a:t>
            </a:r>
          </a:p>
        </p:txBody>
      </p:sp>
    </p:spTree>
    <p:extLst>
      <p:ext uri="{BB962C8B-B14F-4D97-AF65-F5344CB8AC3E}">
        <p14:creationId xmlns:p14="http://schemas.microsoft.com/office/powerpoint/2010/main" val="29948607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96B685-C64E-F0E4-7144-AC8E71B66570}"/>
              </a:ext>
            </a:extLst>
          </p:cNvPr>
          <p:cNvSpPr txBox="1"/>
          <p:nvPr/>
        </p:nvSpPr>
        <p:spPr>
          <a:xfrm>
            <a:off x="2536197" y="2875002"/>
            <a:ext cx="74227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41901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D626D-8D15-C1F5-9E06-A325BB0E1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7C99DA-1ED8-F324-FF5F-5042FCDD9DAC}"/>
              </a:ext>
            </a:extLst>
          </p:cNvPr>
          <p:cNvSpPr>
            <a:spLocks noGrp="1"/>
          </p:cNvSpPr>
          <p:nvPr>
            <p:ph idx="1"/>
          </p:nvPr>
        </p:nvSpPr>
        <p:spPr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70’s: a springboard for women in astronomy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Women had worked behind the scenes since 1922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Cinema popularized women in the field</a:t>
            </a:r>
          </a:p>
          <a:p>
            <a:pPr marL="617220" lvl="1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 popular one: Star Trek</a:t>
            </a:r>
          </a:p>
        </p:txBody>
      </p:sp>
    </p:spTree>
    <p:extLst>
      <p:ext uri="{BB962C8B-B14F-4D97-AF65-F5344CB8AC3E}">
        <p14:creationId xmlns:p14="http://schemas.microsoft.com/office/powerpoint/2010/main" val="4216257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C316A-FD99-4DD3-643A-6098491A6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BD2C-164C-BC3E-347F-9DD1392DB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bg1">
              <a:alpha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Use Python for data analysis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Wrangle data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Data analysis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Data visualization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Gather findings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67852C-303A-76A1-A00E-22C33EACEF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498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FB99-CA9B-8C87-BE11-D1F9CFBFC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Assumptions/Predictions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96B2A-8FDF-966E-9FF2-52D51EEED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042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FB99-CA9B-8C87-BE11-D1F9CFBFC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Assumptions/Predictions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96B2A-8FDF-966E-9FF2-52D51EEED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Next comes your methods section. This is where you talk about all of the details regarding your data. You want to give a very high level overview of what you did to:</a:t>
            </a:r>
          </a:p>
          <a:p>
            <a:r>
              <a:rPr lang="en-US" dirty="0"/>
              <a:t>Gather/find data</a:t>
            </a:r>
          </a:p>
          <a:p>
            <a:r>
              <a:rPr lang="en-US" dirty="0"/>
              <a:t>Manipulate / wrangle data</a:t>
            </a:r>
          </a:p>
          <a:p>
            <a:r>
              <a:rPr lang="en-US" dirty="0"/>
              <a:t>Create new variables</a:t>
            </a:r>
          </a:p>
          <a:p>
            <a:r>
              <a:rPr lang="en-US" dirty="0"/>
              <a:t>You also want to paint a picture of what your data is like. Include details such as:</a:t>
            </a:r>
          </a:p>
          <a:p>
            <a:r>
              <a:rPr lang="en-US" dirty="0"/>
              <a:t>Important variables and their summary statistics</a:t>
            </a:r>
          </a:p>
          <a:p>
            <a:r>
              <a:rPr lang="en-US" dirty="0"/>
              <a:t>Sample size</a:t>
            </a:r>
          </a:p>
          <a:p>
            <a:r>
              <a:rPr lang="en-US" dirty="0"/>
              <a:t>The methods section should only be a few slides, and </a:t>
            </a:r>
            <a:r>
              <a:rPr lang="en-US" b="1" dirty="0"/>
              <a:t>should not</a:t>
            </a:r>
            <a:r>
              <a:rPr lang="en-US" dirty="0"/>
              <a:t> include any code. You are presenting to a wide, non-data science audience, and thus should not go into a lot of detail.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5C4584-25AF-BA53-17D0-C4C4ECA4643B}"/>
              </a:ext>
            </a:extLst>
          </p:cNvPr>
          <p:cNvSpPr txBox="1"/>
          <p:nvPr/>
        </p:nvSpPr>
        <p:spPr>
          <a:xfrm>
            <a:off x="1693334" y="824089"/>
            <a:ext cx="9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2663726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46E44-56AF-D1B2-2DCA-5522BB95F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Gathering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5DEFD-34C5-8BF4-0FF1-8E8DC44A6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844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5CC68-4D4A-BD41-B44D-1877338C7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Wrangle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23937-CDB5-0646-5DAD-7F64DCE5DF1A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35000"/>
            </a:schemeClr>
          </a:solidFill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Data sets varied in information given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Needed to hone into our end goal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Data sets used:</a:t>
            </a:r>
          </a:p>
          <a:p>
            <a:r>
              <a:rPr lang="en-US" dirty="0">
                <a:solidFill>
                  <a:schemeClr val="bg1"/>
                </a:solidFill>
              </a:rPr>
              <a:t>(All will be linked and sourced here)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(Explain columns that needed to be removed or merged)</a:t>
            </a:r>
          </a:p>
        </p:txBody>
      </p:sp>
    </p:spTree>
    <p:extLst>
      <p:ext uri="{BB962C8B-B14F-4D97-AF65-F5344CB8AC3E}">
        <p14:creationId xmlns:p14="http://schemas.microsoft.com/office/powerpoint/2010/main" val="1629291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3C08-D485-E4E8-71AB-D2C8D352B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02601-AC00-DD5A-D78C-6B1480399CA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-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28D1EE-8D8F-414E-9B56-9CE92E908A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84896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GC1">
      <a:dk1>
        <a:sysClr val="windowText" lastClr="000000"/>
      </a:dk1>
      <a:lt1>
        <a:sysClr val="window" lastClr="FFFFFF"/>
      </a:lt1>
      <a:dk2>
        <a:srgbClr val="2C2830"/>
      </a:dk2>
      <a:lt2>
        <a:srgbClr val="E0DCE1"/>
      </a:lt2>
      <a:accent1>
        <a:srgbClr val="908193"/>
      </a:accent1>
      <a:accent2>
        <a:srgbClr val="A08889"/>
      </a:accent2>
      <a:accent3>
        <a:srgbClr val="B48C7E"/>
      </a:accent3>
      <a:accent4>
        <a:srgbClr val="809C9B"/>
      </a:accent4>
      <a:accent5>
        <a:srgbClr val="899F91"/>
      </a:accent5>
      <a:accent6>
        <a:srgbClr val="728274"/>
      </a:accent6>
      <a:hlink>
        <a:srgbClr val="837585"/>
      </a:hlink>
      <a:folHlink>
        <a:srgbClr val="677E83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3402</TotalTime>
  <Words>409</Words>
  <Application>Microsoft Macintosh PowerPoint</Application>
  <PresentationFormat>Widescreen</PresentationFormat>
  <Paragraphs>65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Bembo</vt:lpstr>
      <vt:lpstr>Wingdings</vt:lpstr>
      <vt:lpstr>AdornVTI</vt:lpstr>
      <vt:lpstr>Men vs. Women</vt:lpstr>
      <vt:lpstr>PowerPoint Presentation</vt:lpstr>
      <vt:lpstr>Background</vt:lpstr>
      <vt:lpstr>Goals</vt:lpstr>
      <vt:lpstr>Assumptions/Predictions</vt:lpstr>
      <vt:lpstr>Assumptions/Predictions</vt:lpstr>
      <vt:lpstr>Gathering Data</vt:lpstr>
      <vt:lpstr>Wrangle Data</vt:lpstr>
      <vt:lpstr>Variables</vt:lpstr>
      <vt:lpstr>Exploratory Analysis</vt:lpstr>
      <vt:lpstr>Correlations</vt:lpstr>
      <vt:lpstr>PowerPoint Presentation</vt:lpstr>
      <vt:lpstr>PowerPoint Presentation</vt:lpstr>
      <vt:lpstr>Data Analysis</vt:lpstr>
      <vt:lpstr>Statistical Significance?</vt:lpstr>
      <vt:lpstr>Summary/Regroup</vt:lpstr>
      <vt:lpstr>(Next analysis questions based on what we found)</vt:lpstr>
      <vt:lpstr>(Additional wrangling that was required)</vt:lpstr>
      <vt:lpstr>(Visual representation for additional queries)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 vs. Women</dc:title>
  <dc:creator>Kaitlyn Tainer</dc:creator>
  <cp:lastModifiedBy>estrada.cynthia54@gmail.com</cp:lastModifiedBy>
  <cp:revision>7</cp:revision>
  <dcterms:created xsi:type="dcterms:W3CDTF">2022-05-13T00:02:30Z</dcterms:created>
  <dcterms:modified xsi:type="dcterms:W3CDTF">2022-05-19T02:31:09Z</dcterms:modified>
</cp:coreProperties>
</file>

<file path=docProps/thumbnail.jpeg>
</file>